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1255A-CD53-4326-BB59-E8B05226D3C3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9D49E-26FF-44E2-9DE9-A8FB5A1D8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74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Introduce</a:t>
            </a:r>
            <a:r>
              <a:rPr lang="en-GB" b="1" baseline="0" dirty="0" smtClean="0"/>
              <a:t> yourself </a:t>
            </a:r>
            <a:r>
              <a:rPr lang="en-GB" baseline="0" dirty="0" smtClean="0"/>
              <a:t>– Patrick Ballantyne, PhD Student at the Geographic Data Science Lab, University of Liverpool (Large research group, doing all things ‘geographic data science’. Doing lots of stuff with retail centres – including their definitions and applications, but also interested in spatial applications/GIS in R and their wider applications to retail environments.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This presentation </a:t>
            </a:r>
            <a:r>
              <a:rPr lang="en-GB" baseline="0" dirty="0" smtClean="0"/>
              <a:t>– working progress of a paper from my PhD; currently a smaller-scale application (Chicago Metropolitan Area) of some of this work is at a journal (pending feedback). I really hope to obtain some thoughts on what we are trying to do here – presentation of a national set of retail centre agglomerations.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Caveat:</a:t>
            </a:r>
            <a:r>
              <a:rPr lang="en-GB" baseline="0" dirty="0" smtClean="0"/>
              <a:t> not going to talk about catchments yet as we have only recently started conceptualising this, results for NE region only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743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then start to look and see if some of these tracts are</a:t>
            </a:r>
            <a:r>
              <a:rPr lang="en-GB" baseline="0" dirty="0" smtClean="0"/>
              <a:t> near to other tracts of retail H3’s – again using the neighbouring functions, we can connect tracts that are one hexagon away from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27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then we can</a:t>
            </a:r>
            <a:r>
              <a:rPr lang="en-GB" baseline="0" dirty="0" smtClean="0"/>
              <a:t> pull out a final set of retail centre boundaries – some additional caveats for major retail centres, those larger than neighbourhood centres – ICSC (n.pts &gt;= 20)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86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once we have the retail centres</a:t>
            </a:r>
            <a:r>
              <a:rPr lang="en-GB" baseline="0" dirty="0" smtClean="0"/>
              <a:t> themselves we want to construct a typology that summarises the key differences between them.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59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build the typology we have adopted the framework proposed in Dolega et al. (2019) 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paper demonstrated the use of a data-driven approach to retail centre classification, whereby a series of variables were gathered to capture the multidimensionality of retail, and an unsupervised machine learning algorithm was used to identify groups of centres sharing similar characteristics.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21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426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Once we</a:t>
            </a:r>
            <a:r>
              <a:rPr lang="en-GB" baseline="0" dirty="0" smtClean="0"/>
              <a:t> have the variables – 30 approx., we can use PAM and PCA to build the classification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PCA</a:t>
            </a:r>
            <a:r>
              <a:rPr lang="en-GB" baseline="0" dirty="0" smtClean="0"/>
              <a:t> – which variables are most useful for distinguishing between different centres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PAM </a:t>
            </a:r>
            <a:r>
              <a:rPr lang="en-GB" baseline="0" dirty="0" smtClean="0"/>
              <a:t>– throw the variables into the algorithm, identify number of retail centre groups and types… Choosing 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177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third group of centres – characteristically the major ‘shopping’ destinations – malls, plazas etc. – retail employment &amp; comparison retail dense, diverse, away from dense urban areas!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12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third group of centres – characteristically the major ‘shopping’ destinations – malls, plazas etc. – retail employment &amp; comparison retail dense, diverse, away from dense urban areas!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678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128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0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 we all know,</a:t>
            </a:r>
            <a:r>
              <a:rPr lang="en-GB" baseline="0" dirty="0" smtClean="0"/>
              <a:t> the retail sector faces many </a:t>
            </a:r>
            <a:r>
              <a:rPr lang="en-GB" b="1" baseline="0" dirty="0" smtClean="0"/>
              <a:t>challenges</a:t>
            </a:r>
            <a:r>
              <a:rPr lang="en-GB" b="0" baseline="0" dirty="0" smtClean="0"/>
              <a:t>, both in the UK and US: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Increasing uptake of </a:t>
            </a:r>
            <a:r>
              <a:rPr lang="en-GB" b="1" baseline="0" dirty="0" smtClean="0"/>
              <a:t>E-commerce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Increasing </a:t>
            </a:r>
            <a:r>
              <a:rPr lang="en-GB" b="1" baseline="0" dirty="0" smtClean="0"/>
              <a:t>vacancy rates</a:t>
            </a:r>
            <a:r>
              <a:rPr lang="en-GB" baseline="0" dirty="0" smtClean="0"/>
              <a:t>, and </a:t>
            </a:r>
            <a:r>
              <a:rPr lang="en-GB" b="1" baseline="0" dirty="0" smtClean="0"/>
              <a:t>loss of major retail brands/stores </a:t>
            </a:r>
            <a:r>
              <a:rPr lang="en-GB" baseline="0" dirty="0" smtClean="0"/>
              <a:t>that once defined our shopping destinations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Even some evidence that American retail is facing an </a:t>
            </a:r>
            <a:r>
              <a:rPr lang="en-GB" b="1" baseline="0" dirty="0" smtClean="0"/>
              <a:t>‘apocalypse’</a:t>
            </a:r>
          </a:p>
          <a:p>
            <a:pPr marL="171450" indent="-171450">
              <a:buFontTx/>
              <a:buChar char="-"/>
            </a:pPr>
            <a:r>
              <a:rPr lang="en-GB" b="1" baseline="0" dirty="0" smtClean="0"/>
              <a:t>COVID-19</a:t>
            </a:r>
            <a:r>
              <a:rPr lang="en-GB" baseline="0" dirty="0" smtClean="0"/>
              <a:t> – talk about images on screen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20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resulting </a:t>
            </a:r>
            <a:r>
              <a:rPr lang="en-GB" b="1" baseline="0" dirty="0" smtClean="0"/>
              <a:t>evolution of retail and its dynamics </a:t>
            </a:r>
            <a:r>
              <a:rPr lang="en-GB" baseline="0" dirty="0" smtClean="0"/>
              <a:t>in the present and future is therefore a pressing issue both for </a:t>
            </a:r>
            <a:r>
              <a:rPr lang="en-GB" b="1" baseline="0" dirty="0" smtClean="0"/>
              <a:t>academics </a:t>
            </a:r>
            <a:r>
              <a:rPr lang="en-GB" baseline="0" dirty="0" smtClean="0"/>
              <a:t>in the field of retail/business geographies, but also relevant </a:t>
            </a:r>
            <a:r>
              <a:rPr lang="en-GB" b="1" baseline="0" dirty="0" smtClean="0"/>
              <a:t>stakeholders</a:t>
            </a:r>
            <a:r>
              <a:rPr lang="en-GB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There is a need for tools to provide </a:t>
            </a:r>
            <a:r>
              <a:rPr lang="en-GB" b="1" baseline="0" dirty="0" smtClean="0"/>
              <a:t>a comprehensive, national insight </a:t>
            </a:r>
            <a:r>
              <a:rPr lang="en-GB" baseline="0" dirty="0" smtClean="0"/>
              <a:t>into how </a:t>
            </a:r>
            <a:r>
              <a:rPr lang="en-GB" b="1" baseline="0" dirty="0" smtClean="0"/>
              <a:t>physical retail spaces </a:t>
            </a:r>
            <a:r>
              <a:rPr lang="en-GB" baseline="0" dirty="0" smtClean="0"/>
              <a:t>are responding to these pressures. What I hope will become clear in </a:t>
            </a:r>
            <a:r>
              <a:rPr lang="en-GB" b="1" baseline="0" dirty="0" smtClean="0"/>
              <a:t>this presentation </a:t>
            </a:r>
            <a:r>
              <a:rPr lang="en-GB" baseline="0" dirty="0" smtClean="0"/>
              <a:t>is that a national set of retail centre agglomerations for the US could provide such a tool.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0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There is a history of literature</a:t>
            </a:r>
            <a:r>
              <a:rPr lang="en-GB" baseline="0" dirty="0" smtClean="0"/>
              <a:t> seeking to understand the WHERE and WHAT of retail centre agglomerations: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Two seminal works </a:t>
            </a:r>
            <a:r>
              <a:rPr lang="en-GB" baseline="0" dirty="0" smtClean="0"/>
              <a:t>that distinguished based on </a:t>
            </a:r>
            <a:r>
              <a:rPr lang="en-GB" b="1" baseline="0" dirty="0" smtClean="0"/>
              <a:t>Form &amp; Function </a:t>
            </a:r>
            <a:r>
              <a:rPr lang="en-GB" baseline="0" dirty="0" smtClean="0"/>
              <a:t>: </a:t>
            </a:r>
            <a:r>
              <a:rPr lang="en-GB" b="1" baseline="0" dirty="0" smtClean="0"/>
              <a:t>Berry (1963</a:t>
            </a:r>
            <a:r>
              <a:rPr lang="en-GB" baseline="0" dirty="0" smtClean="0"/>
              <a:t>) distinguished the geography of retail business centres in Chicago (centres, ribbons, specialised areas), and </a:t>
            </a:r>
            <a:r>
              <a:rPr lang="en-GB" b="1" baseline="0" dirty="0" smtClean="0"/>
              <a:t>Brown (1992) </a:t>
            </a:r>
            <a:r>
              <a:rPr lang="en-GB" b="0" baseline="0" dirty="0" smtClean="0"/>
              <a:t>in the UK – (Planned/Unplanned Clusters, Linear, Isolated)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="1" baseline="0" dirty="0" smtClean="0"/>
              <a:t>Delineation</a:t>
            </a:r>
            <a:r>
              <a:rPr lang="en-GB" baseline="0" dirty="0" smtClean="0"/>
              <a:t> – two examples here from the UK – different datasets, methods etc.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Classification</a:t>
            </a:r>
            <a:r>
              <a:rPr lang="en-GB" baseline="0" dirty="0" smtClean="0"/>
              <a:t> – Dolega et al. (2019) a framework through which to classify retail centre agglomerations – through accounting for the multidimensionality of retail – extending beyond form &amp; function.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958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84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Data: </a:t>
            </a:r>
            <a:r>
              <a:rPr lang="en-GB" dirty="0" smtClean="0"/>
              <a:t>SafeGraph</a:t>
            </a:r>
            <a:r>
              <a:rPr lang="en-GB" baseline="0" dirty="0" smtClean="0"/>
              <a:t> – Points (Core Places 3.5 million), Polygons (Building Geometries for the Core Places), extraction of retail-specific places.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Method: </a:t>
            </a:r>
            <a:r>
              <a:rPr lang="en-GB" b="0" baseline="0" dirty="0" smtClean="0"/>
              <a:t>Using H3 – Hexagonal spatial index developed by Uber, method is relatively simple, offering advantage over other more complicated methods using spatial clustering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7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I’m</a:t>
            </a:r>
            <a:r>
              <a:rPr lang="en-GB" baseline="0" dirty="0" smtClean="0"/>
              <a:t> going to walk you through how we build our retail centres – this is the centre of Manchester in NH (just as an example)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So we take</a:t>
            </a:r>
            <a:r>
              <a:rPr lang="en-GB" baseline="0" dirty="0" smtClean="0"/>
              <a:t> as input the </a:t>
            </a:r>
            <a:r>
              <a:rPr lang="en-GB" b="1" baseline="0" dirty="0" smtClean="0"/>
              <a:t>points and polygons from SafeGraph </a:t>
            </a:r>
            <a:r>
              <a:rPr lang="en-GB" baseline="0" dirty="0" smtClean="0"/>
              <a:t>– we’ve also included </a:t>
            </a:r>
            <a:r>
              <a:rPr lang="en-GB" b="1" baseline="0" dirty="0" smtClean="0"/>
              <a:t>retail land-use polygons from OSM</a:t>
            </a:r>
            <a:r>
              <a:rPr lang="en-GB" baseline="0" dirty="0" smtClean="0"/>
              <a:t>, as this helps us to integrate car parks and full extents of major planned retail developments.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05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then aggregate all of these features</a:t>
            </a:r>
            <a:r>
              <a:rPr lang="en-GB" baseline="0" dirty="0" smtClean="0"/>
              <a:t> to a H3 hexagon, creating a grid of hexagons for the area.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49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of these</a:t>
            </a:r>
            <a:r>
              <a:rPr lang="en-GB" baseline="0" dirty="0" smtClean="0"/>
              <a:t> hexagons has a </a:t>
            </a:r>
            <a:r>
              <a:rPr lang="en-GB" b="1" baseline="0" dirty="0" smtClean="0"/>
              <a:t>unique H3 address</a:t>
            </a:r>
            <a:r>
              <a:rPr lang="en-GB" baseline="0" dirty="0" smtClean="0"/>
              <a:t>, and we are then able to identify using some of the neighbouring functions in h3jsr the relationships between each of these unique H3’s.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this first round we extract tracts of hexagons based on immediate neighbours – i.e. each hexagon must touch another hexagon to be in that tract.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8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40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8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47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12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35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2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47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9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61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49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56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D685-5B59-40AC-A877-75BF8F47A44E}" type="datetimeFigureOut">
              <a:rPr lang="en-GB" smtClean="0"/>
              <a:t>08/04/2021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20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microsoft.com/office/2007/relationships/hdphoto" Target="../media/hdphoto1.wdp"/><Relationship Id="rId15" Type="http://schemas.microsoft.com/office/2007/relationships/hdphoto" Target="../media/hdphoto3.wdp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Centres, Characteristics &amp; Catchments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813448" y="3570316"/>
            <a:ext cx="875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Patrick Ballantyne, Alex Singleton, Les Dolega, Jacob Macdonald</a:t>
            </a:r>
            <a:endParaRPr lang="en-GB" sz="11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4479491" y="4055794"/>
            <a:ext cx="342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AAG Spring 2021 [virtual]</a:t>
            </a:r>
            <a:endParaRPr lang="en-GB" sz="1400" b="1" dirty="0" smtClean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afeGraph - Fabrice Grinda">
            <a:extLst>
              <a:ext uri="{FF2B5EF4-FFF2-40B4-BE49-F238E27FC236}">
                <a16:creationId xmlns:a16="http://schemas.microsoft.com/office/drawing/2014/main" id="{D9517580-7184-FD44-AA24-5A9C7F1A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04" y="5942071"/>
            <a:ext cx="1435659" cy="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ographic Data Science Lab - University of Liverp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8" b="24364"/>
          <a:stretch/>
        </p:blipFill>
        <p:spPr bwMode="auto">
          <a:xfrm>
            <a:off x="8046325" y="5953097"/>
            <a:ext cx="1649787" cy="8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117237" y="6446258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449661" y="6376457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53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149" r="34546"/>
          <a:stretch/>
        </p:blipFill>
        <p:spPr>
          <a:xfrm>
            <a:off x="1445503" y="537552"/>
            <a:ext cx="3891427" cy="487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593" r="1683"/>
          <a:stretch/>
        </p:blipFill>
        <p:spPr>
          <a:xfrm>
            <a:off x="4214408" y="537553"/>
            <a:ext cx="3925865" cy="4877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045" r="33708"/>
          <a:stretch/>
        </p:blipFill>
        <p:spPr>
          <a:xfrm>
            <a:off x="7012345" y="537553"/>
            <a:ext cx="3969247" cy="4878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7939" r="33709"/>
          <a:stretch/>
        </p:blipFill>
        <p:spPr>
          <a:xfrm>
            <a:off x="7003736" y="537141"/>
            <a:ext cx="3977856" cy="48783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6235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149" r="34546"/>
          <a:stretch/>
        </p:blipFill>
        <p:spPr>
          <a:xfrm>
            <a:off x="1445503" y="537552"/>
            <a:ext cx="3891427" cy="487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593" r="1683"/>
          <a:stretch/>
        </p:blipFill>
        <p:spPr>
          <a:xfrm>
            <a:off x="4214408" y="537553"/>
            <a:ext cx="3925865" cy="4877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045" r="33708"/>
          <a:stretch/>
        </p:blipFill>
        <p:spPr>
          <a:xfrm>
            <a:off x="7012345" y="537553"/>
            <a:ext cx="3969247" cy="48783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l="17972" r="33862"/>
          <a:stretch/>
        </p:blipFill>
        <p:spPr>
          <a:xfrm>
            <a:off x="6949827" y="563623"/>
            <a:ext cx="3947699" cy="4851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40894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035" r="21560"/>
          <a:stretch/>
        </p:blipFill>
        <p:spPr>
          <a:xfrm>
            <a:off x="365125" y="270199"/>
            <a:ext cx="3995261" cy="5564131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888" y="270198"/>
            <a:ext cx="4368890" cy="5564131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3105123" y="4257790"/>
            <a:ext cx="10785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Mall of New Hampshire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43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11" name="Picture 2" descr="Pin on Spaces &amp; Plac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3"/>
          <a:stretch/>
        </p:blipFill>
        <p:spPr bwMode="auto">
          <a:xfrm>
            <a:off x="6104858" y="3594551"/>
            <a:ext cx="3520051" cy="2288736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17525" y="320675"/>
            <a:ext cx="5405352" cy="5564131"/>
            <a:chOff x="517525" y="320675"/>
            <a:chExt cx="5405352" cy="556413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11843" r="11843"/>
            <a:stretch/>
          </p:blipFill>
          <p:spPr>
            <a:xfrm>
              <a:off x="517525" y="320675"/>
              <a:ext cx="5405352" cy="5564131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DAAEB6-1BD9-554D-A582-BFFE9B04A43B}"/>
                </a:ext>
              </a:extLst>
            </p:cNvPr>
            <p:cNvSpPr txBox="1"/>
            <p:nvPr/>
          </p:nvSpPr>
          <p:spPr>
            <a:xfrm>
              <a:off x="2877210" y="4144901"/>
              <a:ext cx="107852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accent2"/>
                  </a:solidFill>
                  <a:latin typeface="Big Caslon Medium" panose="02000603090000020003" pitchFamily="2" charset="-79"/>
                  <a:cs typeface="Big Caslon Medium" panose="02000603090000020003" pitchFamily="2" charset="-79"/>
                </a:rPr>
                <a:t>King of Prussia Mall</a:t>
              </a:r>
              <a:endParaRPr lang="en-GB" sz="1200" dirty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93257"/>
            <a:ext cx="5497689" cy="3153966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360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312" r="3074"/>
          <a:stretch/>
        </p:blipFill>
        <p:spPr>
          <a:xfrm>
            <a:off x="2927703" y="393434"/>
            <a:ext cx="6647793" cy="5578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5924754" y="1285599"/>
            <a:ext cx="12483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Kendall Square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519498" y="3179930"/>
            <a:ext cx="9631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Fort Point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7423514" y="1882909"/>
            <a:ext cx="14382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Boston North/</a:t>
            </a:r>
            <a:b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Financial District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95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312" r="3074"/>
          <a:stretch/>
        </p:blipFill>
        <p:spPr>
          <a:xfrm>
            <a:off x="2927703" y="393434"/>
            <a:ext cx="6647793" cy="5578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5924754" y="1285599"/>
            <a:ext cx="12483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Kendall Square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519498" y="3179930"/>
            <a:ext cx="9631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Fort Point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7423514" y="1882909"/>
            <a:ext cx="14382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Boston North/</a:t>
            </a:r>
            <a:b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Financial District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972871"/>
            <a:ext cx="7610474" cy="299223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101682"/>
            <a:ext cx="7610474" cy="10668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3" name="Picture 2" descr="GitHub Logos and Usage · GitHub">
            <a:extLst>
              <a:ext uri="{FF2B5EF4-FFF2-40B4-BE49-F238E27FC236}">
                <a16:creationId xmlns:a16="http://schemas.microsoft.com/office/drawing/2014/main" id="{2567C564-C925-7648-930E-BA89AC7B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214" y1="37857" x2="38214" y2="37857"/>
                        <a14:foregroundMark x1="38214" y1="37857" x2="51607" y2="58929"/>
                        <a14:foregroundMark x1="62143" y1="41964" x2="44821" y2="76786"/>
                        <a14:foregroundMark x1="50179" y1="83750" x2="52321" y2="45893"/>
                        <a14:foregroundMark x1="52321" y1="45893" x2="57679" y2="30179"/>
                        <a14:foregroundMark x1="23929" y1="40179" x2="75000" y2="44107"/>
                        <a14:foregroundMark x1="75000" y1="44107" x2="76607" y2="44643"/>
                        <a14:foregroundMark x1="77679" y1="52321" x2="18036" y2="53929"/>
                        <a14:foregroundMark x1="36964" y1="85714" x2="44107" y2="85893"/>
                        <a14:foregroundMark x1="44107" y1="85893" x2="61250" y2="81786"/>
                        <a14:foregroundMark x1="61250" y1="81786" x2="64464" y2="80000"/>
                        <a14:foregroundMark x1="60357" y1="86250" x2="45893" y2="84643"/>
                        <a14:foregroundMark x1="45893" y1="84643" x2="38393" y2="81250"/>
                        <a14:foregroundMark x1="36429" y1="78929" x2="26786" y2="67679"/>
                        <a14:foregroundMark x1="26786" y1="67679" x2="26607" y2="65714"/>
                        <a14:backgroundMark x1="36786" y1="85893" x2="36786" y2="85893"/>
                        <a14:backgroundMark x1="36429" y1="85536" x2="36429" y2="85536"/>
                        <a14:backgroundMark x1="36964" y1="85714" x2="36964" y2="85714"/>
                        <a14:backgroundMark x1="36964" y1="85714" x2="36964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71" y="3160383"/>
            <a:ext cx="846007" cy="84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8E89CF-B8F5-644B-8B17-95D0EE5BF513}"/>
              </a:ext>
            </a:extLst>
          </p:cNvPr>
          <p:cNvSpPr txBox="1"/>
          <p:nvPr/>
        </p:nvSpPr>
        <p:spPr>
          <a:xfrm>
            <a:off x="5579775" y="3621226"/>
            <a:ext cx="4385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g</a:t>
            </a:r>
            <a:r>
              <a:rPr lang="en-GB" sz="1600" b="1" dirty="0" smtClean="0">
                <a:solidFill>
                  <a:schemeClr val="bg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ithub.com/patrickballantyne/USRetailCentres</a:t>
            </a:r>
            <a:endParaRPr lang="en-GB" sz="1600" b="1" dirty="0">
              <a:solidFill>
                <a:schemeClr val="bg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4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Centres, </a:t>
            </a: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182520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815" t="2011" r="18857" b="2011"/>
          <a:stretch/>
        </p:blipFill>
        <p:spPr>
          <a:xfrm>
            <a:off x="3896136" y="601956"/>
            <a:ext cx="4221847" cy="5107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2318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815" t="2011" r="18857" b="2011"/>
          <a:stretch/>
        </p:blipFill>
        <p:spPr>
          <a:xfrm>
            <a:off x="3896136" y="601956"/>
            <a:ext cx="4221847" cy="5107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8219" b="2151"/>
          <a:stretch/>
        </p:blipFill>
        <p:spPr>
          <a:xfrm>
            <a:off x="926779" y="1142031"/>
            <a:ext cx="4578678" cy="42378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059" y="2283146"/>
            <a:ext cx="5344478" cy="19556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745524" y="5344042"/>
            <a:ext cx="175114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2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8968154" y="4231601"/>
            <a:ext cx="23745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Ballantyne et al. </a:t>
            </a:r>
            <a:r>
              <a:rPr lang="en-GB" sz="1200" b="1" i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(forthcoming)</a:t>
            </a:r>
            <a:endParaRPr lang="en-GB" sz="1200" b="1" i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578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815" t="2011" r="18857" b="2011"/>
          <a:stretch/>
        </p:blipFill>
        <p:spPr>
          <a:xfrm>
            <a:off x="3896136" y="601956"/>
            <a:ext cx="4221847" cy="5107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632170" y="739892"/>
            <a:ext cx="297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Composition: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Comparison, Convenience, Service</a:t>
            </a:r>
            <a:r>
              <a:rPr lang="en-GB" sz="160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and Leisure Mix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243191" y="4689451"/>
            <a:ext cx="3741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Diversity: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National Chains vs Independents, Heterogeneity of Retail Categories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243191" y="664978"/>
            <a:ext cx="297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Form: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Size, Shape, Density of Buildings and Roads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632170" y="4689451"/>
            <a:ext cx="297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Function: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Retail Employment Densities, Distance to Transit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4039135" y="2721114"/>
            <a:ext cx="4077238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Additional Components:</a:t>
            </a:r>
          </a:p>
          <a:p>
            <a:pPr algn="ctr"/>
            <a:r>
              <a:rPr lang="en-GB" sz="1600" dirty="0" smtClean="0">
                <a:solidFill>
                  <a:srgbClr val="FF0000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Geodemographics, Economic Performance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3896136" y="3573463"/>
            <a:ext cx="4220237" cy="95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US-Specific: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Density of Buildings &amp; Roads, Retail Employment Densities, Distance to Transit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204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3" y="4311638"/>
            <a:ext cx="6414994" cy="15559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97" y="282633"/>
            <a:ext cx="4498686" cy="3614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24" y="2589952"/>
            <a:ext cx="4580404" cy="3602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34" y="606667"/>
            <a:ext cx="7000229" cy="1686802"/>
          </a:xfrm>
          <a:prstGeom prst="rect">
            <a:avLst/>
          </a:prstGeom>
        </p:spPr>
      </p:pic>
      <p:pic>
        <p:nvPicPr>
          <p:cNvPr id="3074" name="Picture 2" descr="How do you slow a pandemic like coronavirus? : NewsCenter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5" r="19335"/>
          <a:stretch/>
        </p:blipFill>
        <p:spPr bwMode="auto">
          <a:xfrm>
            <a:off x="5431630" y="2534385"/>
            <a:ext cx="1522050" cy="153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ClustEval | Clustering Method 'k-Medoids (PAM)' - Gener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5" y="3538167"/>
            <a:ext cx="3714472" cy="27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incipal component analysis (PCA): Explained and implemented | by Raghavan  | Mediu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5" y="433103"/>
            <a:ext cx="3714472" cy="279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91" y="2900404"/>
            <a:ext cx="3927820" cy="2251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/>
          <a:srcRect b="6172"/>
          <a:stretch/>
        </p:blipFill>
        <p:spPr>
          <a:xfrm>
            <a:off x="4913196" y="3190861"/>
            <a:ext cx="1952802" cy="1645122"/>
          </a:xfrm>
          <a:prstGeom prst="rect">
            <a:avLst/>
          </a:prstGeom>
        </p:spPr>
      </p:pic>
      <p:pic>
        <p:nvPicPr>
          <p:cNvPr id="1030" name="Picture 6" descr="https://miro.medium.com/max/700/1*qx71I7cV013MxuJS7XTst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6" y="562321"/>
            <a:ext cx="3648498" cy="22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termining The Optimal Number Of Clusters: 3 Must Know Methods - Datanovi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23" y="562321"/>
            <a:ext cx="2251645" cy="22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7965832" y="5152049"/>
            <a:ext cx="17144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Choosing </a:t>
            </a:r>
            <a:r>
              <a:rPr lang="en-GB" sz="2400" i="1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k</a:t>
            </a:r>
            <a:endParaRPr lang="en-GB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3720850" y="5783324"/>
            <a:ext cx="862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PAM</a:t>
            </a:r>
            <a:endParaRPr lang="en-GB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3704522" y="2701170"/>
            <a:ext cx="862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PCA</a:t>
            </a:r>
            <a:endParaRPr lang="en-GB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6304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8075" t="1766" r="12887" b="1689"/>
          <a:stretch/>
        </p:blipFill>
        <p:spPr>
          <a:xfrm>
            <a:off x="428017" y="291830"/>
            <a:ext cx="6011694" cy="576850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0436" b="50001"/>
          <a:stretch/>
        </p:blipFill>
        <p:spPr>
          <a:xfrm>
            <a:off x="7591740" y="647115"/>
            <a:ext cx="3229610" cy="229332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t="50359" r="49042"/>
          <a:stretch/>
        </p:blipFill>
        <p:spPr>
          <a:xfrm>
            <a:off x="7599226" y="3425827"/>
            <a:ext cx="3294304" cy="2258988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67175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075" t="1766" r="12887" b="1689"/>
          <a:stretch/>
        </p:blipFill>
        <p:spPr>
          <a:xfrm>
            <a:off x="428017" y="291830"/>
            <a:ext cx="6011694" cy="576850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0436" b="50001"/>
          <a:stretch/>
        </p:blipFill>
        <p:spPr>
          <a:xfrm>
            <a:off x="7591740" y="647115"/>
            <a:ext cx="3229610" cy="229332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0359" r="49042"/>
          <a:stretch/>
        </p:blipFill>
        <p:spPr>
          <a:xfrm>
            <a:off x="7599226" y="3425827"/>
            <a:ext cx="3294304" cy="2258988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799" y="3747106"/>
            <a:ext cx="7181850" cy="50482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4402" y="4360510"/>
            <a:ext cx="4286250" cy="50482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8510" y="4967233"/>
            <a:ext cx="4867275" cy="4762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640846"/>
            <a:ext cx="7610474" cy="299223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1" name="Picture 2" descr="GitHub Logos and Usage · GitHub">
            <a:extLst>
              <a:ext uri="{FF2B5EF4-FFF2-40B4-BE49-F238E27FC236}">
                <a16:creationId xmlns:a16="http://schemas.microsoft.com/office/drawing/2014/main" id="{2567C564-C925-7648-930E-BA89AC7B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8214" y1="37857" x2="38214" y2="37857"/>
                        <a14:foregroundMark x1="38214" y1="37857" x2="51607" y2="58929"/>
                        <a14:foregroundMark x1="62143" y1="41964" x2="44821" y2="76786"/>
                        <a14:foregroundMark x1="50179" y1="83750" x2="52321" y2="45893"/>
                        <a14:foregroundMark x1="52321" y1="45893" x2="57679" y2="30179"/>
                        <a14:foregroundMark x1="23929" y1="40179" x2="75000" y2="44107"/>
                        <a14:foregroundMark x1="75000" y1="44107" x2="76607" y2="44643"/>
                        <a14:foregroundMark x1="77679" y1="52321" x2="18036" y2="53929"/>
                        <a14:foregroundMark x1="36964" y1="85714" x2="44107" y2="85893"/>
                        <a14:foregroundMark x1="44107" y1="85893" x2="61250" y2="81786"/>
                        <a14:foregroundMark x1="61250" y1="81786" x2="64464" y2="80000"/>
                        <a14:foregroundMark x1="60357" y1="86250" x2="45893" y2="84643"/>
                        <a14:foregroundMark x1="45893" y1="84643" x2="38393" y2="81250"/>
                        <a14:foregroundMark x1="36429" y1="78929" x2="26786" y2="67679"/>
                        <a14:foregroundMark x1="26786" y1="67679" x2="26607" y2="65714"/>
                        <a14:backgroundMark x1="36786" y1="85893" x2="36786" y2="85893"/>
                        <a14:backgroundMark x1="36429" y1="85536" x2="36429" y2="85536"/>
                        <a14:backgroundMark x1="36964" y1="85714" x2="36964" y2="85714"/>
                        <a14:backgroundMark x1="36964" y1="85714" x2="36964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71" y="2828612"/>
            <a:ext cx="846007" cy="84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8E89CF-B8F5-644B-8B17-95D0EE5BF513}"/>
              </a:ext>
            </a:extLst>
          </p:cNvPr>
          <p:cNvSpPr txBox="1"/>
          <p:nvPr/>
        </p:nvSpPr>
        <p:spPr>
          <a:xfrm>
            <a:off x="5579775" y="3289455"/>
            <a:ext cx="4385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g</a:t>
            </a:r>
            <a:r>
              <a:rPr lang="en-GB" sz="1600" b="1" dirty="0" smtClean="0">
                <a:solidFill>
                  <a:schemeClr val="bg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ithub.com/patrickballantyne/USRetailCentres</a:t>
            </a:r>
            <a:endParaRPr lang="en-GB" sz="1600" b="1" dirty="0">
              <a:solidFill>
                <a:schemeClr val="bg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63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Centres, Characteristics &amp; </a:t>
            </a: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Catchments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-173144" y="6424242"/>
            <a:ext cx="54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Slides @ </a:t>
            </a:r>
            <a:r>
              <a:rPr lang="en-GB" sz="1400" b="1" dirty="0" smtClean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github.com/patrickballantyne/USRetailCentres</a:t>
            </a:r>
            <a:endParaRPr lang="en-GB" sz="1400" b="1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74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Centres, Characteristics &amp; Catchments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3934141"/>
            <a:ext cx="875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Thanks for listening! Questions??</a:t>
            </a:r>
            <a:endParaRPr lang="en-GB" dirty="0" smtClean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813448" y="3570316"/>
            <a:ext cx="875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Patrick Ballantyne, Alex Singleton, Les Dolega, Jacob Macdonald</a:t>
            </a:r>
            <a:endParaRPr lang="en-GB" sz="11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-173144" y="6424242"/>
            <a:ext cx="54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Slides @ </a:t>
            </a:r>
            <a:r>
              <a:rPr lang="en-GB" sz="1400" b="1" dirty="0" smtClean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github.com/patrickballantyne/USRetailCentres</a:t>
            </a:r>
            <a:endParaRPr lang="en-GB" sz="1400" b="1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11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07343" y="4311638"/>
            <a:ext cx="6414994" cy="15559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3497" y="282633"/>
            <a:ext cx="4498686" cy="3614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724" y="2589952"/>
            <a:ext cx="4580404" cy="3602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1634" y="606667"/>
            <a:ext cx="7000229" cy="1686802"/>
          </a:xfrm>
          <a:prstGeom prst="rect">
            <a:avLst/>
          </a:prstGeom>
        </p:spPr>
      </p:pic>
      <p:pic>
        <p:nvPicPr>
          <p:cNvPr id="3074" name="Picture 2" descr="How do you slow a pandemic like coronavirus? : NewsCenter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5" r="19335"/>
          <a:stretch/>
        </p:blipFill>
        <p:spPr bwMode="auto">
          <a:xfrm>
            <a:off x="5431630" y="2534385"/>
            <a:ext cx="1522050" cy="153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 rot="20766686">
            <a:off x="1748254" y="2833002"/>
            <a:ext cx="854206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We need </a:t>
            </a:r>
            <a:r>
              <a:rPr lang="en-GB" sz="40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national tools </a:t>
            </a:r>
            <a:r>
              <a:rPr lang="en-GB" sz="4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to understand the </a:t>
            </a:r>
            <a:r>
              <a:rPr lang="en-GB" sz="40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</a:t>
            </a:r>
            <a:r>
              <a:rPr lang="en-GB" sz="4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ynamics of retail </a:t>
            </a:r>
            <a:r>
              <a:rPr lang="en-GB" sz="40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e</a:t>
            </a:r>
            <a:r>
              <a:rPr lang="en-GB" sz="4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volution </a:t>
            </a:r>
            <a:endParaRPr lang="en-GB" sz="2800" dirty="0" smtClean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74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28245" y="337909"/>
            <a:ext cx="499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“Concentrations of individual retail units and their associated activities</a:t>
            </a:r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”</a:t>
            </a:r>
            <a:endParaRPr lang="en-GB" sz="14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406169" y="1092575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Berman and Evans (2013)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949418" y="337908"/>
            <a:ext cx="399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Understanding the </a:t>
            </a:r>
            <a:b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WHERE</a:t>
            </a: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and </a:t>
            </a: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7710" t="16587" r="8695"/>
          <a:stretch/>
        </p:blipFill>
        <p:spPr>
          <a:xfrm>
            <a:off x="6445857" y="1531027"/>
            <a:ext cx="3250224" cy="1681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397" y="2903266"/>
            <a:ext cx="3962503" cy="1418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857" y="3810585"/>
            <a:ext cx="4375636" cy="864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7945" y="4374931"/>
            <a:ext cx="3963276" cy="1180550"/>
          </a:xfrm>
          <a:prstGeom prst="rect">
            <a:avLst/>
          </a:prstGeom>
        </p:spPr>
      </p:pic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445857" y="1312514"/>
            <a:ext cx="325022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Berry (1963)</a:t>
            </a:r>
            <a:r>
              <a:rPr lang="en-GB" sz="11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0856945" y="4059744"/>
            <a:ext cx="2053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Brown (1992)</a:t>
            </a:r>
            <a:r>
              <a:rPr lang="en-GB" sz="11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 </a:t>
            </a:r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– The ‘Place’ of Retailing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7218" y="5273199"/>
            <a:ext cx="2761453" cy="830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8117944" y="5872469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1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87748" y="2901189"/>
            <a:ext cx="2652347" cy="3329271"/>
            <a:chOff x="8355426" y="1764364"/>
            <a:chExt cx="2652347" cy="3329271"/>
          </a:xfrm>
        </p:grpSpPr>
        <p:pic>
          <p:nvPicPr>
            <p:cNvPr id="25" name="Picture 2" descr="Measuring the spatial vulnerability of retail centres to online consumption  through a framework of e-resilience - ScienceDirec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426" y="1764364"/>
              <a:ext cx="2652347" cy="332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E2A0BE-7477-DF45-B37B-7F697C017DC5}"/>
                </a:ext>
              </a:extLst>
            </p:cNvPr>
            <p:cNvSpPr txBox="1"/>
            <p:nvPr/>
          </p:nvSpPr>
          <p:spPr>
            <a:xfrm>
              <a:off x="8413650" y="4816843"/>
              <a:ext cx="220980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Singleton et al. (2016)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9925" y="1837764"/>
            <a:ext cx="4226792" cy="1844145"/>
            <a:chOff x="2064317" y="4168098"/>
            <a:chExt cx="4226792" cy="184414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64317" y="4168098"/>
              <a:ext cx="4226792" cy="1844145"/>
            </a:xfrm>
            <a:prstGeom prst="rect">
              <a:avLst/>
            </a:prstGeom>
          </p:spPr>
        </p:pic>
        <p:pic>
          <p:nvPicPr>
            <p:cNvPr id="29" name="Picture 2" descr="Hom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40" y="5601727"/>
              <a:ext cx="1240014" cy="38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132559" y="3661777"/>
            <a:ext cx="3131628" cy="2049572"/>
            <a:chOff x="6676493" y="1445563"/>
            <a:chExt cx="4071747" cy="29352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C2D4371-D402-3E40-BFBF-14DD1ADDBFCD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493" y="1445563"/>
              <a:ext cx="4071747" cy="293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E2A0BE-7477-DF45-B37B-7F697C017DC5}"/>
                </a:ext>
              </a:extLst>
            </p:cNvPr>
            <p:cNvSpPr txBox="1"/>
            <p:nvPr/>
          </p:nvSpPr>
          <p:spPr>
            <a:xfrm>
              <a:off x="6676493" y="4006124"/>
              <a:ext cx="3023634" cy="3746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Ballantyne et al. (</a:t>
              </a:r>
              <a:r>
                <a:rPr lang="en-GB" sz="1100" b="1" i="1" dirty="0" smtClean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forthcoming</a:t>
              </a:r>
              <a:r>
                <a:rPr lang="en-GB" sz="1100" b="1" dirty="0" smtClean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6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37264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ThinkData Announces New Partnership with SafeGraph">
            <a:extLst>
              <a:ext uri="{FF2B5EF4-FFF2-40B4-BE49-F238E27FC236}">
                <a16:creationId xmlns:a16="http://schemas.microsoft.com/office/drawing/2014/main" id="{B7B697E3-2FB1-AA42-9B13-8EB1A9AF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12" y="1657032"/>
            <a:ext cx="2404315" cy="141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03B00-B4EC-894C-B77B-86343AB6B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5" y="3287012"/>
            <a:ext cx="5725013" cy="1335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9891" y="684291"/>
            <a:ext cx="3892061" cy="3361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5470" y="4155477"/>
            <a:ext cx="4695997" cy="1739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9637434" y="5621677"/>
            <a:ext cx="222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github.com/</a:t>
            </a:r>
            <a:r>
              <a:rPr lang="en-GB" sz="1100" b="1" dirty="0" err="1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obrl</a:t>
            </a:r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-soil/h3jsr</a:t>
            </a:r>
            <a:endParaRPr lang="en-GB" sz="11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06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149" r="34546"/>
          <a:stretch/>
        </p:blipFill>
        <p:spPr>
          <a:xfrm>
            <a:off x="4241458" y="581513"/>
            <a:ext cx="3891427" cy="4877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18324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149" r="34546"/>
          <a:stretch/>
        </p:blipFill>
        <p:spPr>
          <a:xfrm>
            <a:off x="2131304" y="537552"/>
            <a:ext cx="3891427" cy="487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0593" r="1683"/>
          <a:stretch/>
        </p:blipFill>
        <p:spPr>
          <a:xfrm>
            <a:off x="4900209" y="537553"/>
            <a:ext cx="3925865" cy="4877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8874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149" r="34546"/>
          <a:stretch/>
        </p:blipFill>
        <p:spPr>
          <a:xfrm>
            <a:off x="1445503" y="537552"/>
            <a:ext cx="3891427" cy="487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593" r="1683"/>
          <a:stretch/>
        </p:blipFill>
        <p:spPr>
          <a:xfrm>
            <a:off x="4214408" y="537553"/>
            <a:ext cx="3925865" cy="4877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8045" r="33708"/>
          <a:stretch/>
        </p:blipFill>
        <p:spPr>
          <a:xfrm>
            <a:off x="7012345" y="537553"/>
            <a:ext cx="3969247" cy="487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163421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1386</Words>
  <Application>Microsoft Office PowerPoint</Application>
  <PresentationFormat>Widescreen</PresentationFormat>
  <Paragraphs>149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Big Caslon Medium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Liverpool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Ballantyne, Patrick</dc:creator>
  <cp:lastModifiedBy>Ballantyne, Patrick</cp:lastModifiedBy>
  <cp:revision>2</cp:revision>
  <dcterms:created xsi:type="dcterms:W3CDTF">2021-04-08T14:25:38Z</dcterms:created>
  <dcterms:modified xsi:type="dcterms:W3CDTF">2021-04-08T14:27:46Z</dcterms:modified>
</cp:coreProperties>
</file>